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6"/>
  </p:notesMasterIdLst>
  <p:sldIdLst>
    <p:sldId id="283" r:id="rId2"/>
    <p:sldId id="256" r:id="rId3"/>
    <p:sldId id="261" r:id="rId4"/>
    <p:sldId id="263" r:id="rId5"/>
    <p:sldId id="268" r:id="rId6"/>
    <p:sldId id="264" r:id="rId7"/>
    <p:sldId id="265" r:id="rId8"/>
    <p:sldId id="266" r:id="rId9"/>
    <p:sldId id="269" r:id="rId10"/>
    <p:sldId id="259" r:id="rId11"/>
    <p:sldId id="267" r:id="rId12"/>
    <p:sldId id="271"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Lst>
  <p:sldSz cx="12192000" cy="6858000"/>
  <p:notesSz cx="6858000" cy="198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94607" autoAdjust="0"/>
  </p:normalViewPr>
  <p:slideViewPr>
    <p:cSldViewPr snapToGrid="0">
      <p:cViewPr varScale="1">
        <p:scale>
          <a:sx n="124" d="100"/>
          <a:sy n="124" d="100"/>
        </p:scale>
        <p:origin x="5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10001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100013"/>
          </a:xfrm>
          <a:prstGeom prst="rect">
            <a:avLst/>
          </a:prstGeom>
        </p:spPr>
        <p:txBody>
          <a:bodyPr vert="horz" lIns="91440" tIns="45720" rIns="91440" bIns="45720" rtlCol="0"/>
          <a:lstStyle>
            <a:lvl1pPr algn="r">
              <a:defRPr sz="1200"/>
            </a:lvl1pPr>
          </a:lstStyle>
          <a:p>
            <a:fld id="{240C3E25-5CCB-450E-96DC-AD36578C2EDA}" type="datetimeFigureOut">
              <a:rPr lang="en-US"/>
              <a:t>12/14/19</a:t>
            </a:fld>
            <a:endParaRPr lang="en-US" dirty="0"/>
          </a:p>
        </p:txBody>
      </p:sp>
      <p:sp>
        <p:nvSpPr>
          <p:cNvPr id="4" name="Slide Image Placeholder 3"/>
          <p:cNvSpPr>
            <a:spLocks noGrp="1" noRot="1" noChangeAspect="1"/>
          </p:cNvSpPr>
          <p:nvPr>
            <p:ph type="sldImg" idx="2"/>
          </p:nvPr>
        </p:nvSpPr>
        <p:spPr>
          <a:xfrm>
            <a:off x="2835275" y="247650"/>
            <a:ext cx="1187450" cy="66833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954088"/>
            <a:ext cx="5486400" cy="7794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881188"/>
            <a:ext cx="2971800" cy="10001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1881188"/>
            <a:ext cx="2971800" cy="100012"/>
          </a:xfrm>
          <a:prstGeom prst="rect">
            <a:avLst/>
          </a:prstGeom>
        </p:spPr>
        <p:txBody>
          <a:bodyPr vert="horz" lIns="91440" tIns="45720" rIns="91440" bIns="45720" rtlCol="0" anchor="b"/>
          <a:lstStyle>
            <a:lvl1pPr algn="r">
              <a:defRPr sz="1200"/>
            </a:lvl1pPr>
          </a:lstStyle>
          <a:p>
            <a:fld id="{F8914C97-3D9E-4009-99B8-E773B326A4B8}" type="slidenum">
              <a:rPr lang="en-US"/>
              <a:t>‹#›</a:t>
            </a:fld>
            <a:endParaRPr lang="en-US" dirty="0"/>
          </a:p>
        </p:txBody>
      </p:sp>
    </p:spTree>
    <p:extLst>
      <p:ext uri="{BB962C8B-B14F-4D97-AF65-F5344CB8AC3E}">
        <p14:creationId xmlns:p14="http://schemas.microsoft.com/office/powerpoint/2010/main" val="1235013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914C97-3D9E-4009-99B8-E773B326A4B8}" type="slidenum">
              <a:rPr lang="en-US" smtClean="0"/>
              <a:t>1</a:t>
            </a:fld>
            <a:endParaRPr lang="en-US" dirty="0"/>
          </a:p>
        </p:txBody>
      </p:sp>
    </p:spTree>
    <p:extLst>
      <p:ext uri="{BB962C8B-B14F-4D97-AF65-F5344CB8AC3E}">
        <p14:creationId xmlns:p14="http://schemas.microsoft.com/office/powerpoint/2010/main" val="3757386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914C97-3D9E-4009-99B8-E773B326A4B8}" type="slidenum">
              <a:rPr lang="en-US" smtClean="0"/>
              <a:t>3</a:t>
            </a:fld>
            <a:endParaRPr lang="en-US" dirty="0"/>
          </a:p>
        </p:txBody>
      </p:sp>
    </p:spTree>
    <p:extLst>
      <p:ext uri="{BB962C8B-B14F-4D97-AF65-F5344CB8AC3E}">
        <p14:creationId xmlns:p14="http://schemas.microsoft.com/office/powerpoint/2010/main" val="418332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dropped the City variable as there was a higher pValue than we wanted. </a:t>
            </a:r>
          </a:p>
        </p:txBody>
      </p:sp>
      <p:sp>
        <p:nvSpPr>
          <p:cNvPr id="4" name="Slide Number Placeholder 3"/>
          <p:cNvSpPr>
            <a:spLocks noGrp="1"/>
          </p:cNvSpPr>
          <p:nvPr>
            <p:ph type="sldNum" sz="quarter" idx="5"/>
          </p:nvPr>
        </p:nvSpPr>
        <p:spPr/>
        <p:txBody>
          <a:bodyPr/>
          <a:lstStyle/>
          <a:p>
            <a:fld id="{F8914C97-3D9E-4009-99B8-E773B326A4B8}" type="slidenum">
              <a:rPr lang="en-US"/>
              <a:t>8</a:t>
            </a:fld>
            <a:endParaRPr lang="en-US" dirty="0"/>
          </a:p>
        </p:txBody>
      </p:sp>
    </p:spTree>
    <p:extLst>
      <p:ext uri="{BB962C8B-B14F-4D97-AF65-F5344CB8AC3E}">
        <p14:creationId xmlns:p14="http://schemas.microsoft.com/office/powerpoint/2010/main" val="171601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3710870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1048075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1136106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1380546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3567987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944121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2624317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1013317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4109956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17935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127070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975454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2903500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2332514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3058041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244281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3210B9-C541-4AA5-877B-FD374D02AE44}" type="datetimeFigureOut">
              <a:rPr lang="en-US" smtClean="0"/>
              <a:t>12/14/19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01C948-FE55-4DFE-93D5-D88A4742DC97}" type="slidenum">
              <a:rPr lang="en-US" smtClean="0"/>
              <a:t>‹#›</a:t>
            </a:fld>
            <a:endParaRPr lang="en-US" dirty="0"/>
          </a:p>
        </p:txBody>
      </p:sp>
    </p:spTree>
    <p:extLst>
      <p:ext uri="{BB962C8B-B14F-4D97-AF65-F5344CB8AC3E}">
        <p14:creationId xmlns:p14="http://schemas.microsoft.com/office/powerpoint/2010/main" val="4151573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3210B9-C541-4AA5-877B-FD374D02AE44}" type="datetimeFigureOut">
              <a:rPr lang="en-US" smtClean="0"/>
              <a:t>12/14/19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701C948-FE55-4DFE-93D5-D88A4742DC97}" type="slidenum">
              <a:rPr lang="en-US" smtClean="0"/>
              <a:t>‹#›</a:t>
            </a:fld>
            <a:endParaRPr lang="en-US" dirty="0"/>
          </a:p>
        </p:txBody>
      </p:sp>
    </p:spTree>
    <p:extLst>
      <p:ext uri="{BB962C8B-B14F-4D97-AF65-F5344CB8AC3E}">
        <p14:creationId xmlns:p14="http://schemas.microsoft.com/office/powerpoint/2010/main" val="395997945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D6C7-02B6-4FFA-B126-44B220C16D70}"/>
              </a:ext>
            </a:extLst>
          </p:cNvPr>
          <p:cNvSpPr>
            <a:spLocks noGrp="1"/>
          </p:cNvSpPr>
          <p:nvPr>
            <p:ph type="title"/>
          </p:nvPr>
        </p:nvSpPr>
        <p:spPr>
          <a:xfrm>
            <a:off x="1367080" y="-315558"/>
            <a:ext cx="10018713" cy="1752599"/>
          </a:xfrm>
        </p:spPr>
        <p:txBody>
          <a:bodyPr/>
          <a:lstStyle/>
          <a:p>
            <a:pPr algn="ctr"/>
            <a:r>
              <a:rPr lang="en-US" dirty="0"/>
              <a:t>Story Board</a:t>
            </a:r>
          </a:p>
        </p:txBody>
      </p:sp>
      <p:pic>
        <p:nvPicPr>
          <p:cNvPr id="7" name="Picture 6">
            <a:extLst>
              <a:ext uri="{FF2B5EF4-FFF2-40B4-BE49-F238E27FC236}">
                <a16:creationId xmlns:a16="http://schemas.microsoft.com/office/drawing/2014/main" id="{AF102F19-CD30-3141-BD0B-143952CB48A8}"/>
              </a:ext>
            </a:extLst>
          </p:cNvPr>
          <p:cNvPicPr>
            <a:picLocks noChangeAspect="1"/>
          </p:cNvPicPr>
          <p:nvPr/>
        </p:nvPicPr>
        <p:blipFill>
          <a:blip r:embed="rId3"/>
          <a:stretch>
            <a:fillRect/>
          </a:stretch>
        </p:blipFill>
        <p:spPr>
          <a:xfrm>
            <a:off x="3106615" y="1055077"/>
            <a:ext cx="7237047" cy="5427785"/>
          </a:xfrm>
          <a:prstGeom prst="rect">
            <a:avLst/>
          </a:prstGeom>
        </p:spPr>
      </p:pic>
    </p:spTree>
    <p:extLst>
      <p:ext uri="{BB962C8B-B14F-4D97-AF65-F5344CB8AC3E}">
        <p14:creationId xmlns:p14="http://schemas.microsoft.com/office/powerpoint/2010/main" val="792779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40DC-7E30-4416-BB44-3EF5065BB999}"/>
              </a:ext>
            </a:extLst>
          </p:cNvPr>
          <p:cNvSpPr>
            <a:spLocks noGrp="1"/>
          </p:cNvSpPr>
          <p:nvPr>
            <p:ph type="title"/>
          </p:nvPr>
        </p:nvSpPr>
        <p:spPr>
          <a:xfrm>
            <a:off x="616860" y="-67112"/>
            <a:ext cx="10018713" cy="1752599"/>
          </a:xfrm>
        </p:spPr>
        <p:txBody>
          <a:bodyPr>
            <a:normAutofit/>
          </a:bodyPr>
          <a:lstStyle/>
          <a:p>
            <a:r>
              <a:rPr lang="en-US" dirty="0"/>
              <a:t>Chi-Square Test</a:t>
            </a:r>
          </a:p>
        </p:txBody>
      </p:sp>
      <p:sp>
        <p:nvSpPr>
          <p:cNvPr id="3" name="Content Placeholder 2">
            <a:extLst>
              <a:ext uri="{FF2B5EF4-FFF2-40B4-BE49-F238E27FC236}">
                <a16:creationId xmlns:a16="http://schemas.microsoft.com/office/drawing/2014/main" id="{B04B1876-7D41-44F7-A52B-401010189755}"/>
              </a:ext>
            </a:extLst>
          </p:cNvPr>
          <p:cNvSpPr>
            <a:spLocks noGrp="1"/>
          </p:cNvSpPr>
          <p:nvPr>
            <p:ph idx="1"/>
          </p:nvPr>
        </p:nvSpPr>
        <p:spPr>
          <a:xfrm>
            <a:off x="2037451" y="4172529"/>
            <a:ext cx="8766156" cy="1923471"/>
          </a:xfrm>
        </p:spPr>
        <p:txBody>
          <a:bodyPr>
            <a:normAutofit fontScale="92500" lnSpcReduction="10000"/>
          </a:bodyPr>
          <a:lstStyle/>
          <a:p>
            <a:r>
              <a:rPr lang="en-US" dirty="0"/>
              <a:t>The chai-Square indicates that there is a relationship between all delays to airlines delay. Recommended either to change airline or flight time. Chi-Square received from R calculations: 9.487729 </a:t>
            </a:r>
          </a:p>
          <a:p>
            <a:r>
              <a:rPr lang="en-US" dirty="0"/>
              <a:t>The chart describes the Chi-Square distribution. </a:t>
            </a:r>
          </a:p>
          <a:p>
            <a:r>
              <a:rPr lang="en-US" dirty="0"/>
              <a:t>Conclusion: Rejecting the null.</a:t>
            </a:r>
          </a:p>
        </p:txBody>
      </p:sp>
      <p:pic>
        <p:nvPicPr>
          <p:cNvPr id="4" name="Picture 3">
            <a:extLst>
              <a:ext uri="{FF2B5EF4-FFF2-40B4-BE49-F238E27FC236}">
                <a16:creationId xmlns:a16="http://schemas.microsoft.com/office/drawing/2014/main" id="{8D6ADFCC-79FB-0048-9F32-B1DF0A3730AD}"/>
              </a:ext>
            </a:extLst>
          </p:cNvPr>
          <p:cNvPicPr>
            <a:picLocks noChangeAspect="1"/>
          </p:cNvPicPr>
          <p:nvPr/>
        </p:nvPicPr>
        <p:blipFill>
          <a:blip r:embed="rId2"/>
          <a:stretch>
            <a:fillRect/>
          </a:stretch>
        </p:blipFill>
        <p:spPr>
          <a:xfrm>
            <a:off x="1388393" y="1182749"/>
            <a:ext cx="2972984" cy="2989780"/>
          </a:xfrm>
          <a:prstGeom prst="rect">
            <a:avLst/>
          </a:prstGeom>
        </p:spPr>
      </p:pic>
      <p:pic>
        <p:nvPicPr>
          <p:cNvPr id="6" name="Picture 5">
            <a:extLst>
              <a:ext uri="{FF2B5EF4-FFF2-40B4-BE49-F238E27FC236}">
                <a16:creationId xmlns:a16="http://schemas.microsoft.com/office/drawing/2014/main" id="{69F0BF96-43B7-E34F-A172-78E7411DDB43}"/>
              </a:ext>
            </a:extLst>
          </p:cNvPr>
          <p:cNvPicPr>
            <a:picLocks noChangeAspect="1"/>
          </p:cNvPicPr>
          <p:nvPr/>
        </p:nvPicPr>
        <p:blipFill>
          <a:blip r:embed="rId3"/>
          <a:stretch>
            <a:fillRect/>
          </a:stretch>
        </p:blipFill>
        <p:spPr>
          <a:xfrm>
            <a:off x="5464332" y="1372466"/>
            <a:ext cx="2118160" cy="2318338"/>
          </a:xfrm>
          <a:prstGeom prst="rect">
            <a:avLst/>
          </a:prstGeom>
        </p:spPr>
      </p:pic>
    </p:spTree>
    <p:extLst>
      <p:ext uri="{BB962C8B-B14F-4D97-AF65-F5344CB8AC3E}">
        <p14:creationId xmlns:p14="http://schemas.microsoft.com/office/powerpoint/2010/main" val="3229074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253402" y="85437"/>
            <a:ext cx="10018713" cy="1752599"/>
          </a:xfrm>
        </p:spPr>
        <p:txBody>
          <a:bodyPr/>
          <a:lstStyle/>
          <a:p>
            <a:r>
              <a:rPr lang="en-US" dirty="0"/>
              <a:t>New Process Flow Chart</a:t>
            </a:r>
          </a:p>
        </p:txBody>
      </p:sp>
      <p:sp>
        <p:nvSpPr>
          <p:cNvPr id="3" name="Content Placeholder 2">
            <a:extLst>
              <a:ext uri="{FF2B5EF4-FFF2-40B4-BE49-F238E27FC236}">
                <a16:creationId xmlns:a16="http://schemas.microsoft.com/office/drawing/2014/main" id="{5A2256BE-97D1-704A-B924-055E4C24B915}"/>
              </a:ext>
            </a:extLst>
          </p:cNvPr>
          <p:cNvSpPr txBox="1">
            <a:spLocks/>
          </p:cNvSpPr>
          <p:nvPr/>
        </p:nvSpPr>
        <p:spPr>
          <a:xfrm>
            <a:off x="1879680" y="1838036"/>
            <a:ext cx="8766156" cy="1228437"/>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The new process flow chart changed as follows:</a:t>
            </a:r>
          </a:p>
          <a:p>
            <a:pPr lvl="1"/>
            <a:r>
              <a:rPr lang="en-US" dirty="0"/>
              <a:t>Traveling will be on Sunday afternoon instead of Monday’s early morning</a:t>
            </a:r>
          </a:p>
          <a:p>
            <a:pPr lvl="1"/>
            <a:r>
              <a:rPr lang="en-US" dirty="0"/>
              <a:t>Any other processes stays the same except making the traveling date to Sunday</a:t>
            </a:r>
          </a:p>
          <a:p>
            <a:pPr marL="457200" lvl="1" indent="0">
              <a:buNone/>
            </a:pPr>
            <a:endParaRPr lang="en-US" dirty="0"/>
          </a:p>
        </p:txBody>
      </p:sp>
      <p:pic>
        <p:nvPicPr>
          <p:cNvPr id="4" name="Picture 3">
            <a:extLst>
              <a:ext uri="{FF2B5EF4-FFF2-40B4-BE49-F238E27FC236}">
                <a16:creationId xmlns:a16="http://schemas.microsoft.com/office/drawing/2014/main" id="{1FBB572B-6A2C-DC49-A664-872555025A69}"/>
              </a:ext>
            </a:extLst>
          </p:cNvPr>
          <p:cNvPicPr>
            <a:picLocks noChangeAspect="1"/>
          </p:cNvPicPr>
          <p:nvPr/>
        </p:nvPicPr>
        <p:blipFill>
          <a:blip r:embed="rId2"/>
          <a:stretch>
            <a:fillRect/>
          </a:stretch>
        </p:blipFill>
        <p:spPr>
          <a:xfrm>
            <a:off x="5123073" y="3138054"/>
            <a:ext cx="1765481" cy="3634509"/>
          </a:xfrm>
          <a:prstGeom prst="rect">
            <a:avLst/>
          </a:prstGeom>
        </p:spPr>
      </p:pic>
    </p:spTree>
    <p:extLst>
      <p:ext uri="{BB962C8B-B14F-4D97-AF65-F5344CB8AC3E}">
        <p14:creationId xmlns:p14="http://schemas.microsoft.com/office/powerpoint/2010/main" val="1778591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253402" y="85437"/>
            <a:ext cx="10018713" cy="1752599"/>
          </a:xfrm>
        </p:spPr>
        <p:txBody>
          <a:bodyPr/>
          <a:lstStyle/>
          <a:p>
            <a:r>
              <a:rPr lang="en-US" dirty="0"/>
              <a:t>Visualization: Planned and Actual Flight Time</a:t>
            </a:r>
          </a:p>
        </p:txBody>
      </p:sp>
      <p:pic>
        <p:nvPicPr>
          <p:cNvPr id="3" name="Picture 2">
            <a:extLst>
              <a:ext uri="{FF2B5EF4-FFF2-40B4-BE49-F238E27FC236}">
                <a16:creationId xmlns:a16="http://schemas.microsoft.com/office/drawing/2014/main" id="{7A880480-AB17-BA4A-88B0-32AEAA8A13AF}"/>
              </a:ext>
            </a:extLst>
          </p:cNvPr>
          <p:cNvPicPr>
            <a:picLocks noChangeAspect="1"/>
          </p:cNvPicPr>
          <p:nvPr/>
        </p:nvPicPr>
        <p:blipFill>
          <a:blip r:embed="rId2"/>
          <a:stretch>
            <a:fillRect/>
          </a:stretch>
        </p:blipFill>
        <p:spPr>
          <a:xfrm>
            <a:off x="2973614" y="1746738"/>
            <a:ext cx="7734439" cy="3821723"/>
          </a:xfrm>
          <a:prstGeom prst="rect">
            <a:avLst/>
          </a:prstGeom>
        </p:spPr>
      </p:pic>
    </p:spTree>
    <p:extLst>
      <p:ext uri="{BB962C8B-B14F-4D97-AF65-F5344CB8AC3E}">
        <p14:creationId xmlns:p14="http://schemas.microsoft.com/office/powerpoint/2010/main" val="2924835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253402" y="85437"/>
            <a:ext cx="10018713" cy="1752599"/>
          </a:xfrm>
        </p:spPr>
        <p:txBody>
          <a:bodyPr/>
          <a:lstStyle/>
          <a:p>
            <a:r>
              <a:rPr lang="en-US" dirty="0"/>
              <a:t>Visualization: Waiting Time Lyft</a:t>
            </a:r>
          </a:p>
        </p:txBody>
      </p:sp>
      <p:pic>
        <p:nvPicPr>
          <p:cNvPr id="6" name="Picture 5">
            <a:extLst>
              <a:ext uri="{FF2B5EF4-FFF2-40B4-BE49-F238E27FC236}">
                <a16:creationId xmlns:a16="http://schemas.microsoft.com/office/drawing/2014/main" id="{2CBFDEFC-C220-2F4D-ACE4-8D7BECF88C6B}"/>
              </a:ext>
            </a:extLst>
          </p:cNvPr>
          <p:cNvPicPr>
            <a:picLocks noChangeAspect="1"/>
          </p:cNvPicPr>
          <p:nvPr/>
        </p:nvPicPr>
        <p:blipFill>
          <a:blip r:embed="rId2"/>
          <a:stretch>
            <a:fillRect/>
          </a:stretch>
        </p:blipFill>
        <p:spPr>
          <a:xfrm>
            <a:off x="3786554" y="1580217"/>
            <a:ext cx="5294080" cy="4621291"/>
          </a:xfrm>
          <a:prstGeom prst="rect">
            <a:avLst/>
          </a:prstGeom>
        </p:spPr>
      </p:pic>
    </p:spTree>
    <p:extLst>
      <p:ext uri="{BB962C8B-B14F-4D97-AF65-F5344CB8AC3E}">
        <p14:creationId xmlns:p14="http://schemas.microsoft.com/office/powerpoint/2010/main" val="1949842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253402" y="85437"/>
            <a:ext cx="10018713" cy="1752599"/>
          </a:xfrm>
        </p:spPr>
        <p:txBody>
          <a:bodyPr/>
          <a:lstStyle/>
          <a:p>
            <a:r>
              <a:rPr lang="en-US" dirty="0"/>
              <a:t>Visualization: Flight Tickets Costs</a:t>
            </a:r>
          </a:p>
        </p:txBody>
      </p:sp>
      <p:pic>
        <p:nvPicPr>
          <p:cNvPr id="3" name="Picture 2">
            <a:extLst>
              <a:ext uri="{FF2B5EF4-FFF2-40B4-BE49-F238E27FC236}">
                <a16:creationId xmlns:a16="http://schemas.microsoft.com/office/drawing/2014/main" id="{3A38A6DA-8AD2-7B44-8D8A-BBE95B9B296E}"/>
              </a:ext>
            </a:extLst>
          </p:cNvPr>
          <p:cNvPicPr>
            <a:picLocks noChangeAspect="1"/>
          </p:cNvPicPr>
          <p:nvPr/>
        </p:nvPicPr>
        <p:blipFill>
          <a:blip r:embed="rId2"/>
          <a:stretch>
            <a:fillRect/>
          </a:stretch>
        </p:blipFill>
        <p:spPr>
          <a:xfrm>
            <a:off x="3924789" y="1423377"/>
            <a:ext cx="4139083" cy="3291788"/>
          </a:xfrm>
          <a:prstGeom prst="rect">
            <a:avLst/>
          </a:prstGeom>
        </p:spPr>
      </p:pic>
      <p:sp>
        <p:nvSpPr>
          <p:cNvPr id="6" name="Content Placeholder 2">
            <a:extLst>
              <a:ext uri="{FF2B5EF4-FFF2-40B4-BE49-F238E27FC236}">
                <a16:creationId xmlns:a16="http://schemas.microsoft.com/office/drawing/2014/main" id="{690C5596-F5B7-CD4C-9599-76C79686E313}"/>
              </a:ext>
            </a:extLst>
          </p:cNvPr>
          <p:cNvSpPr txBox="1">
            <a:spLocks/>
          </p:cNvSpPr>
          <p:nvPr/>
        </p:nvSpPr>
        <p:spPr>
          <a:xfrm>
            <a:off x="2383772" y="4824668"/>
            <a:ext cx="8766156" cy="1228437"/>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Flight ticket cost more after changing to Sunday flight but it’s still worth it…</a:t>
            </a:r>
          </a:p>
          <a:p>
            <a:pPr marL="457200" lvl="1" indent="0">
              <a:buNone/>
            </a:pPr>
            <a:endParaRPr lang="en-US" dirty="0"/>
          </a:p>
        </p:txBody>
      </p:sp>
    </p:spTree>
    <p:extLst>
      <p:ext uri="{BB962C8B-B14F-4D97-AF65-F5344CB8AC3E}">
        <p14:creationId xmlns:p14="http://schemas.microsoft.com/office/powerpoint/2010/main" val="1804007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253402" y="85437"/>
            <a:ext cx="10018713" cy="1752599"/>
          </a:xfrm>
        </p:spPr>
        <p:txBody>
          <a:bodyPr/>
          <a:lstStyle/>
          <a:p>
            <a:r>
              <a:rPr lang="en-US" dirty="0"/>
              <a:t>Visualization: Total Delay Frequency</a:t>
            </a:r>
          </a:p>
        </p:txBody>
      </p:sp>
      <p:pic>
        <p:nvPicPr>
          <p:cNvPr id="4" name="Picture 3">
            <a:extLst>
              <a:ext uri="{FF2B5EF4-FFF2-40B4-BE49-F238E27FC236}">
                <a16:creationId xmlns:a16="http://schemas.microsoft.com/office/drawing/2014/main" id="{206131EA-4F9E-1C44-AB04-4C6DFAB29EA8}"/>
              </a:ext>
            </a:extLst>
          </p:cNvPr>
          <p:cNvPicPr>
            <a:picLocks noChangeAspect="1"/>
          </p:cNvPicPr>
          <p:nvPr/>
        </p:nvPicPr>
        <p:blipFill>
          <a:blip r:embed="rId2"/>
          <a:stretch>
            <a:fillRect/>
          </a:stretch>
        </p:blipFill>
        <p:spPr>
          <a:xfrm>
            <a:off x="3333749" y="1327149"/>
            <a:ext cx="6560527" cy="4992033"/>
          </a:xfrm>
          <a:prstGeom prst="rect">
            <a:avLst/>
          </a:prstGeom>
        </p:spPr>
      </p:pic>
    </p:spTree>
    <p:extLst>
      <p:ext uri="{BB962C8B-B14F-4D97-AF65-F5344CB8AC3E}">
        <p14:creationId xmlns:p14="http://schemas.microsoft.com/office/powerpoint/2010/main" val="2813099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194787" y="0"/>
            <a:ext cx="10018713" cy="1380517"/>
          </a:xfrm>
        </p:spPr>
        <p:txBody>
          <a:bodyPr/>
          <a:lstStyle/>
          <a:p>
            <a:r>
              <a:rPr lang="en-US" dirty="0"/>
              <a:t>Hypothesis Test</a:t>
            </a:r>
          </a:p>
        </p:txBody>
      </p:sp>
      <p:pic>
        <p:nvPicPr>
          <p:cNvPr id="3" name="Picture 2">
            <a:extLst>
              <a:ext uri="{FF2B5EF4-FFF2-40B4-BE49-F238E27FC236}">
                <a16:creationId xmlns:a16="http://schemas.microsoft.com/office/drawing/2014/main" id="{A5DA3A4B-9B4C-5E49-9C03-8A9E9E01C4B3}"/>
              </a:ext>
            </a:extLst>
          </p:cNvPr>
          <p:cNvPicPr>
            <a:picLocks noChangeAspect="1"/>
          </p:cNvPicPr>
          <p:nvPr/>
        </p:nvPicPr>
        <p:blipFill>
          <a:blip r:embed="rId2"/>
          <a:stretch>
            <a:fillRect/>
          </a:stretch>
        </p:blipFill>
        <p:spPr>
          <a:xfrm>
            <a:off x="1843972" y="1570892"/>
            <a:ext cx="2892151" cy="3068323"/>
          </a:xfrm>
          <a:prstGeom prst="rect">
            <a:avLst/>
          </a:prstGeom>
        </p:spPr>
      </p:pic>
      <p:pic>
        <p:nvPicPr>
          <p:cNvPr id="5" name="Picture 4">
            <a:extLst>
              <a:ext uri="{FF2B5EF4-FFF2-40B4-BE49-F238E27FC236}">
                <a16:creationId xmlns:a16="http://schemas.microsoft.com/office/drawing/2014/main" id="{2C897843-E9FD-CC4F-8206-43E671336E14}"/>
              </a:ext>
            </a:extLst>
          </p:cNvPr>
          <p:cNvPicPr>
            <a:picLocks noChangeAspect="1"/>
          </p:cNvPicPr>
          <p:nvPr/>
        </p:nvPicPr>
        <p:blipFill>
          <a:blip r:embed="rId3"/>
          <a:stretch>
            <a:fillRect/>
          </a:stretch>
        </p:blipFill>
        <p:spPr>
          <a:xfrm>
            <a:off x="6955127" y="1570892"/>
            <a:ext cx="2519992" cy="3068323"/>
          </a:xfrm>
          <a:prstGeom prst="rect">
            <a:avLst/>
          </a:prstGeom>
        </p:spPr>
      </p:pic>
      <p:sp>
        <p:nvSpPr>
          <p:cNvPr id="6" name="Content Placeholder 2">
            <a:extLst>
              <a:ext uri="{FF2B5EF4-FFF2-40B4-BE49-F238E27FC236}">
                <a16:creationId xmlns:a16="http://schemas.microsoft.com/office/drawing/2014/main" id="{AC3EB206-0D71-7F4D-B352-55958A9C64D4}"/>
              </a:ext>
            </a:extLst>
          </p:cNvPr>
          <p:cNvSpPr txBox="1">
            <a:spLocks/>
          </p:cNvSpPr>
          <p:nvPr/>
        </p:nvSpPr>
        <p:spPr>
          <a:xfrm>
            <a:off x="2196203" y="5019965"/>
            <a:ext cx="8766156" cy="1228437"/>
          </a:xfrm>
          <a:prstGeom prst="rect">
            <a:avLst/>
          </a:prstGeom>
        </p:spPr>
        <p:txBody>
          <a:bodyPr>
            <a:normAutofit fontScale="62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The Hypothesis Test rejected the null hypothesis.</a:t>
            </a:r>
          </a:p>
          <a:p>
            <a:r>
              <a:rPr lang="en-US" dirty="0"/>
              <a:t>Based on the information collected, I can conclude that the new process will effect on the arrival time to the office.</a:t>
            </a:r>
          </a:p>
          <a:p>
            <a:r>
              <a:rPr lang="en-US" dirty="0"/>
              <a:t>Ha: The new process will have an effect on the arrival time.</a:t>
            </a:r>
          </a:p>
          <a:p>
            <a:pPr marL="457200" lvl="1" indent="0">
              <a:buNone/>
            </a:pPr>
            <a:endParaRPr lang="en-US" dirty="0"/>
          </a:p>
        </p:txBody>
      </p:sp>
    </p:spTree>
    <p:extLst>
      <p:ext uri="{BB962C8B-B14F-4D97-AF65-F5344CB8AC3E}">
        <p14:creationId xmlns:p14="http://schemas.microsoft.com/office/powerpoint/2010/main" val="116121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194787" y="0"/>
            <a:ext cx="10018713" cy="1380517"/>
          </a:xfrm>
        </p:spPr>
        <p:txBody>
          <a:bodyPr/>
          <a:lstStyle/>
          <a:p>
            <a:r>
              <a:rPr lang="en-US" dirty="0"/>
              <a:t>Linear Regression</a:t>
            </a:r>
          </a:p>
        </p:txBody>
      </p:sp>
      <p:pic>
        <p:nvPicPr>
          <p:cNvPr id="8" name="Picture 7">
            <a:extLst>
              <a:ext uri="{FF2B5EF4-FFF2-40B4-BE49-F238E27FC236}">
                <a16:creationId xmlns:a16="http://schemas.microsoft.com/office/drawing/2014/main" id="{D48630D1-4D70-EF49-AE61-422CA1ED0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585" y="1169501"/>
            <a:ext cx="7714751" cy="5207879"/>
          </a:xfrm>
          <a:prstGeom prst="rect">
            <a:avLst/>
          </a:prstGeom>
        </p:spPr>
      </p:pic>
    </p:spTree>
    <p:extLst>
      <p:ext uri="{BB962C8B-B14F-4D97-AF65-F5344CB8AC3E}">
        <p14:creationId xmlns:p14="http://schemas.microsoft.com/office/powerpoint/2010/main" val="11575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194787" y="0"/>
            <a:ext cx="10018713" cy="1380517"/>
          </a:xfrm>
        </p:spPr>
        <p:txBody>
          <a:bodyPr/>
          <a:lstStyle/>
          <a:p>
            <a:r>
              <a:rPr lang="en-US" dirty="0"/>
              <a:t>Linear Regression</a:t>
            </a:r>
          </a:p>
        </p:txBody>
      </p:sp>
      <p:pic>
        <p:nvPicPr>
          <p:cNvPr id="4" name="Picture 3">
            <a:extLst>
              <a:ext uri="{FF2B5EF4-FFF2-40B4-BE49-F238E27FC236}">
                <a16:creationId xmlns:a16="http://schemas.microsoft.com/office/drawing/2014/main" id="{8165BC3B-DB13-C348-B36C-53D47CBB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603" y="1230923"/>
            <a:ext cx="6366794" cy="5072330"/>
          </a:xfrm>
          <a:prstGeom prst="rect">
            <a:avLst/>
          </a:prstGeom>
        </p:spPr>
      </p:pic>
    </p:spTree>
    <p:extLst>
      <p:ext uri="{BB962C8B-B14F-4D97-AF65-F5344CB8AC3E}">
        <p14:creationId xmlns:p14="http://schemas.microsoft.com/office/powerpoint/2010/main" val="3267130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194787" y="0"/>
            <a:ext cx="10018713" cy="1380517"/>
          </a:xfrm>
        </p:spPr>
        <p:txBody>
          <a:bodyPr/>
          <a:lstStyle/>
          <a:p>
            <a:r>
              <a:rPr lang="en-US" dirty="0"/>
              <a:t>Linear Regression</a:t>
            </a:r>
          </a:p>
        </p:txBody>
      </p:sp>
      <p:pic>
        <p:nvPicPr>
          <p:cNvPr id="5" name="Picture 4">
            <a:extLst>
              <a:ext uri="{FF2B5EF4-FFF2-40B4-BE49-F238E27FC236}">
                <a16:creationId xmlns:a16="http://schemas.microsoft.com/office/drawing/2014/main" id="{D368F878-218D-B646-97AB-4F9A649AF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013" y="1219201"/>
            <a:ext cx="6449125" cy="5125320"/>
          </a:xfrm>
          <a:prstGeom prst="rect">
            <a:avLst/>
          </a:prstGeom>
        </p:spPr>
      </p:pic>
    </p:spTree>
    <p:extLst>
      <p:ext uri="{BB962C8B-B14F-4D97-AF65-F5344CB8AC3E}">
        <p14:creationId xmlns:p14="http://schemas.microsoft.com/office/powerpoint/2010/main" val="18358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B835-D8E5-4916-885C-EE3DB852BCD6}"/>
              </a:ext>
            </a:extLst>
          </p:cNvPr>
          <p:cNvSpPr>
            <a:spLocks noGrp="1"/>
          </p:cNvSpPr>
          <p:nvPr>
            <p:ph type="ctrTitle"/>
          </p:nvPr>
        </p:nvSpPr>
        <p:spPr>
          <a:xfrm>
            <a:off x="2295276" y="2258171"/>
            <a:ext cx="9144000" cy="3673501"/>
          </a:xfrm>
        </p:spPr>
        <p:txBody>
          <a:bodyPr>
            <a:noAutofit/>
          </a:bodyPr>
          <a:lstStyle/>
          <a:p>
            <a:br>
              <a:rPr lang="en-US" sz="4000" b="1" dirty="0"/>
            </a:br>
            <a:br>
              <a:rPr lang="en-US" sz="4000" b="1" dirty="0"/>
            </a:br>
            <a:br>
              <a:rPr lang="en-US" sz="4000" b="1" dirty="0"/>
            </a:br>
            <a:r>
              <a:rPr lang="en-US" sz="4000" b="1" dirty="0"/>
              <a:t>12/14/2019</a:t>
            </a:r>
            <a:br>
              <a:rPr lang="en-US" sz="2800" dirty="0"/>
            </a:br>
            <a:br>
              <a:rPr lang="en-US" sz="2800" dirty="0"/>
            </a:br>
            <a:r>
              <a:rPr lang="en-US" sz="2800" dirty="0"/>
              <a:t>Yehuda Perry</a:t>
            </a:r>
          </a:p>
        </p:txBody>
      </p:sp>
      <p:sp>
        <p:nvSpPr>
          <p:cNvPr id="4" name="TextBox 3">
            <a:extLst>
              <a:ext uri="{FF2B5EF4-FFF2-40B4-BE49-F238E27FC236}">
                <a16:creationId xmlns:a16="http://schemas.microsoft.com/office/drawing/2014/main" id="{3419AE4B-5104-439E-B86C-B5208F81F9DE}"/>
              </a:ext>
            </a:extLst>
          </p:cNvPr>
          <p:cNvSpPr txBox="1"/>
          <p:nvPr/>
        </p:nvSpPr>
        <p:spPr>
          <a:xfrm>
            <a:off x="2848654" y="315729"/>
            <a:ext cx="7386761" cy="1754326"/>
          </a:xfrm>
          <a:prstGeom prst="rect">
            <a:avLst/>
          </a:prstGeom>
          <a:noFill/>
        </p:spPr>
        <p:txBody>
          <a:bodyPr wrap="square" rtlCol="0">
            <a:spAutoFit/>
          </a:bodyPr>
          <a:lstStyle/>
          <a:p>
            <a:pPr algn="ctr"/>
            <a:r>
              <a:rPr lang="en-US" sz="5400" dirty="0"/>
              <a:t>Livingston – WS</a:t>
            </a:r>
          </a:p>
          <a:p>
            <a:pPr algn="ctr"/>
            <a:r>
              <a:rPr lang="en-US" sz="5400" dirty="0"/>
              <a:t>Improve Traveling Time</a:t>
            </a:r>
          </a:p>
        </p:txBody>
      </p:sp>
      <p:pic>
        <p:nvPicPr>
          <p:cNvPr id="7" name="Picture 6">
            <a:extLst>
              <a:ext uri="{FF2B5EF4-FFF2-40B4-BE49-F238E27FC236}">
                <a16:creationId xmlns:a16="http://schemas.microsoft.com/office/drawing/2014/main" id="{EB98E354-5DB3-1741-B021-0AC7EE9E6F51}"/>
              </a:ext>
            </a:extLst>
          </p:cNvPr>
          <p:cNvPicPr>
            <a:picLocks noChangeAspect="1"/>
          </p:cNvPicPr>
          <p:nvPr/>
        </p:nvPicPr>
        <p:blipFill>
          <a:blip r:embed="rId2"/>
          <a:stretch>
            <a:fillRect/>
          </a:stretch>
        </p:blipFill>
        <p:spPr>
          <a:xfrm>
            <a:off x="2980149" y="2258171"/>
            <a:ext cx="7505700" cy="2070100"/>
          </a:xfrm>
          <a:prstGeom prst="rect">
            <a:avLst/>
          </a:prstGeom>
        </p:spPr>
      </p:pic>
    </p:spTree>
    <p:extLst>
      <p:ext uri="{BB962C8B-B14F-4D97-AF65-F5344CB8AC3E}">
        <p14:creationId xmlns:p14="http://schemas.microsoft.com/office/powerpoint/2010/main" val="2967810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194787" y="0"/>
            <a:ext cx="10018713" cy="1380517"/>
          </a:xfrm>
        </p:spPr>
        <p:txBody>
          <a:bodyPr/>
          <a:lstStyle/>
          <a:p>
            <a:r>
              <a:rPr lang="en-US" dirty="0"/>
              <a:t>Linear Regression</a:t>
            </a:r>
          </a:p>
        </p:txBody>
      </p:sp>
      <p:sp>
        <p:nvSpPr>
          <p:cNvPr id="4" name="Content Placeholder 2">
            <a:extLst>
              <a:ext uri="{FF2B5EF4-FFF2-40B4-BE49-F238E27FC236}">
                <a16:creationId xmlns:a16="http://schemas.microsoft.com/office/drawing/2014/main" id="{E2638DFA-A4E9-5D46-83D7-F2E70A66053E}"/>
              </a:ext>
            </a:extLst>
          </p:cNvPr>
          <p:cNvSpPr txBox="1">
            <a:spLocks/>
          </p:cNvSpPr>
          <p:nvPr/>
        </p:nvSpPr>
        <p:spPr>
          <a:xfrm>
            <a:off x="2254819" y="1596826"/>
            <a:ext cx="8766156" cy="1228437"/>
          </a:xfrm>
          <a:prstGeom prst="rect">
            <a:avLst/>
          </a:prstGeom>
        </p:spPr>
        <p:txBody>
          <a:bodyPr>
            <a:normAutofit fontScale="5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R-Square: 0.957</a:t>
            </a:r>
          </a:p>
          <a:p>
            <a:r>
              <a:rPr lang="en-US" dirty="0"/>
              <a:t>Adjusted R-Square: 0.8633</a:t>
            </a:r>
          </a:p>
          <a:p>
            <a:r>
              <a:rPr lang="en-US" dirty="0"/>
              <a:t>There is relationship between the dependent and independent variables. Amazing! ;-)</a:t>
            </a:r>
          </a:p>
          <a:p>
            <a:r>
              <a:rPr lang="en-US" dirty="0"/>
              <a:t>P-Value is less &gt;0.05</a:t>
            </a:r>
          </a:p>
          <a:p>
            <a:pPr marL="457200" lvl="1" indent="0">
              <a:buNone/>
            </a:pPr>
            <a:endParaRPr lang="en-US" dirty="0"/>
          </a:p>
        </p:txBody>
      </p:sp>
    </p:spTree>
    <p:extLst>
      <p:ext uri="{BB962C8B-B14F-4D97-AF65-F5344CB8AC3E}">
        <p14:creationId xmlns:p14="http://schemas.microsoft.com/office/powerpoint/2010/main" val="4088759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194787" y="0"/>
            <a:ext cx="10018713" cy="1380517"/>
          </a:xfrm>
        </p:spPr>
        <p:txBody>
          <a:bodyPr/>
          <a:lstStyle/>
          <a:p>
            <a:r>
              <a:rPr lang="en-US" dirty="0"/>
              <a:t>Linear Regression – Diagnostic Plot I</a:t>
            </a:r>
          </a:p>
        </p:txBody>
      </p:sp>
      <p:pic>
        <p:nvPicPr>
          <p:cNvPr id="3" name="Picture 2">
            <a:extLst>
              <a:ext uri="{FF2B5EF4-FFF2-40B4-BE49-F238E27FC236}">
                <a16:creationId xmlns:a16="http://schemas.microsoft.com/office/drawing/2014/main" id="{62D66C26-4E04-9B40-A2A0-CF10BBF97A6B}"/>
              </a:ext>
            </a:extLst>
          </p:cNvPr>
          <p:cNvPicPr>
            <a:picLocks noChangeAspect="1"/>
          </p:cNvPicPr>
          <p:nvPr/>
        </p:nvPicPr>
        <p:blipFill>
          <a:blip r:embed="rId2"/>
          <a:stretch>
            <a:fillRect/>
          </a:stretch>
        </p:blipFill>
        <p:spPr>
          <a:xfrm>
            <a:off x="3300848" y="1063552"/>
            <a:ext cx="5590304" cy="5489648"/>
          </a:xfrm>
          <a:prstGeom prst="rect">
            <a:avLst/>
          </a:prstGeom>
        </p:spPr>
      </p:pic>
    </p:spTree>
    <p:extLst>
      <p:ext uri="{BB962C8B-B14F-4D97-AF65-F5344CB8AC3E}">
        <p14:creationId xmlns:p14="http://schemas.microsoft.com/office/powerpoint/2010/main" val="1272736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194787" y="0"/>
            <a:ext cx="10018713" cy="1380517"/>
          </a:xfrm>
        </p:spPr>
        <p:txBody>
          <a:bodyPr/>
          <a:lstStyle/>
          <a:p>
            <a:r>
              <a:rPr lang="en-US" dirty="0"/>
              <a:t>Linear Regression – Diagnostic Plot: II</a:t>
            </a:r>
          </a:p>
        </p:txBody>
      </p:sp>
      <p:pic>
        <p:nvPicPr>
          <p:cNvPr id="4" name="Picture 3">
            <a:extLst>
              <a:ext uri="{FF2B5EF4-FFF2-40B4-BE49-F238E27FC236}">
                <a16:creationId xmlns:a16="http://schemas.microsoft.com/office/drawing/2014/main" id="{9D671AC8-7A55-2141-A108-CB34E95050AF}"/>
              </a:ext>
            </a:extLst>
          </p:cNvPr>
          <p:cNvPicPr>
            <a:picLocks noChangeAspect="1"/>
          </p:cNvPicPr>
          <p:nvPr/>
        </p:nvPicPr>
        <p:blipFill>
          <a:blip r:embed="rId2"/>
          <a:stretch>
            <a:fillRect/>
          </a:stretch>
        </p:blipFill>
        <p:spPr>
          <a:xfrm>
            <a:off x="3654999" y="1199375"/>
            <a:ext cx="5468155" cy="5377271"/>
          </a:xfrm>
          <a:prstGeom prst="rect">
            <a:avLst/>
          </a:prstGeom>
        </p:spPr>
      </p:pic>
    </p:spTree>
    <p:extLst>
      <p:ext uri="{BB962C8B-B14F-4D97-AF65-F5344CB8AC3E}">
        <p14:creationId xmlns:p14="http://schemas.microsoft.com/office/powerpoint/2010/main" val="1709528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194787" y="0"/>
            <a:ext cx="10018713" cy="1380517"/>
          </a:xfrm>
        </p:spPr>
        <p:txBody>
          <a:bodyPr/>
          <a:lstStyle/>
          <a:p>
            <a:r>
              <a:rPr lang="en-US" dirty="0"/>
              <a:t>Control Chart</a:t>
            </a:r>
          </a:p>
        </p:txBody>
      </p:sp>
      <p:pic>
        <p:nvPicPr>
          <p:cNvPr id="5" name="Picture 4">
            <a:extLst>
              <a:ext uri="{FF2B5EF4-FFF2-40B4-BE49-F238E27FC236}">
                <a16:creationId xmlns:a16="http://schemas.microsoft.com/office/drawing/2014/main" id="{F7309321-7D86-D740-9C15-73246482F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924" y="1228117"/>
            <a:ext cx="3314437" cy="3278264"/>
          </a:xfrm>
          <a:prstGeom prst="rect">
            <a:avLst/>
          </a:prstGeom>
        </p:spPr>
      </p:pic>
      <p:sp>
        <p:nvSpPr>
          <p:cNvPr id="6" name="Content Placeholder 2">
            <a:extLst>
              <a:ext uri="{FF2B5EF4-FFF2-40B4-BE49-F238E27FC236}">
                <a16:creationId xmlns:a16="http://schemas.microsoft.com/office/drawing/2014/main" id="{39EA901C-3AA6-0345-85C1-3E8FA1FBA059}"/>
              </a:ext>
            </a:extLst>
          </p:cNvPr>
          <p:cNvSpPr txBox="1">
            <a:spLocks/>
          </p:cNvSpPr>
          <p:nvPr/>
        </p:nvSpPr>
        <p:spPr>
          <a:xfrm>
            <a:off x="3425844" y="4863264"/>
            <a:ext cx="8766156" cy="1228437"/>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Control Chart is in Control </a:t>
            </a:r>
            <a:r>
              <a:rPr lang="en-US" dirty="0">
                <a:sym typeface="Wingdings" pitchFamily="2" charset="2"/>
              </a:rPr>
              <a:t> Process in Control!</a:t>
            </a:r>
            <a:endParaRPr lang="en-US" dirty="0"/>
          </a:p>
          <a:p>
            <a:pPr marL="457200" lvl="1" indent="0">
              <a:buNone/>
            </a:pPr>
            <a:endParaRPr lang="en-US" dirty="0"/>
          </a:p>
        </p:txBody>
      </p:sp>
      <p:sp>
        <p:nvSpPr>
          <p:cNvPr id="7" name="Content Placeholder 2">
            <a:extLst>
              <a:ext uri="{FF2B5EF4-FFF2-40B4-BE49-F238E27FC236}">
                <a16:creationId xmlns:a16="http://schemas.microsoft.com/office/drawing/2014/main" id="{71CD03B5-2B67-6342-BA16-5B91A3C23B19}"/>
              </a:ext>
            </a:extLst>
          </p:cNvPr>
          <p:cNvSpPr txBox="1">
            <a:spLocks/>
          </p:cNvSpPr>
          <p:nvPr/>
        </p:nvSpPr>
        <p:spPr>
          <a:xfrm>
            <a:off x="2254819" y="1596826"/>
            <a:ext cx="8766156" cy="1228437"/>
          </a:xfrm>
          <a:prstGeom prst="rect">
            <a:avLst/>
          </a:prstGeom>
        </p:spPr>
        <p:txBody>
          <a:bodyPr>
            <a:normAutofit fontScale="5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R-Square: 0.957</a:t>
            </a:r>
          </a:p>
          <a:p>
            <a:r>
              <a:rPr lang="en-US" dirty="0"/>
              <a:t>Adjusted R-Square: 0.8633</a:t>
            </a:r>
          </a:p>
          <a:p>
            <a:r>
              <a:rPr lang="en-US" dirty="0"/>
              <a:t>There is relationship between the dependent and independent variables. Amazing! ;-)</a:t>
            </a:r>
          </a:p>
          <a:p>
            <a:r>
              <a:rPr lang="en-US" dirty="0"/>
              <a:t>P-Value is less &gt;0.05</a:t>
            </a:r>
          </a:p>
          <a:p>
            <a:pPr marL="457200" lvl="1" indent="0">
              <a:buNone/>
            </a:pPr>
            <a:endParaRPr lang="en-US" dirty="0"/>
          </a:p>
        </p:txBody>
      </p:sp>
    </p:spTree>
    <p:extLst>
      <p:ext uri="{BB962C8B-B14F-4D97-AF65-F5344CB8AC3E}">
        <p14:creationId xmlns:p14="http://schemas.microsoft.com/office/powerpoint/2010/main" val="2666308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4BD6-B313-4D2A-9C69-23D8850DFEE5}"/>
              </a:ext>
            </a:extLst>
          </p:cNvPr>
          <p:cNvSpPr>
            <a:spLocks noGrp="1"/>
          </p:cNvSpPr>
          <p:nvPr>
            <p:ph type="title"/>
          </p:nvPr>
        </p:nvSpPr>
        <p:spPr>
          <a:xfrm>
            <a:off x="1194787" y="0"/>
            <a:ext cx="10018713" cy="1380517"/>
          </a:xfrm>
        </p:spPr>
        <p:txBody>
          <a:bodyPr/>
          <a:lstStyle/>
          <a:p>
            <a:r>
              <a:rPr lang="en-US" dirty="0"/>
              <a:t>Conclusions</a:t>
            </a:r>
          </a:p>
        </p:txBody>
      </p:sp>
      <p:sp>
        <p:nvSpPr>
          <p:cNvPr id="6" name="Content Placeholder 2">
            <a:extLst>
              <a:ext uri="{FF2B5EF4-FFF2-40B4-BE49-F238E27FC236}">
                <a16:creationId xmlns:a16="http://schemas.microsoft.com/office/drawing/2014/main" id="{39EA901C-3AA6-0345-85C1-3E8FA1FBA059}"/>
              </a:ext>
            </a:extLst>
          </p:cNvPr>
          <p:cNvSpPr txBox="1">
            <a:spLocks/>
          </p:cNvSpPr>
          <p:nvPr/>
        </p:nvSpPr>
        <p:spPr>
          <a:xfrm>
            <a:off x="2447344" y="1780095"/>
            <a:ext cx="8766156" cy="4397967"/>
          </a:xfrm>
          <a:prstGeom prst="rect">
            <a:avLst/>
          </a:prstGeom>
        </p:spPr>
        <p:txBody>
          <a:bodyPr>
            <a:normAutofit fontScale="92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The new process save ~3.5 traveling time</a:t>
            </a:r>
          </a:p>
          <a:p>
            <a:r>
              <a:rPr lang="en-US" dirty="0"/>
              <a:t>The new process have a Sigma Quality Level of 3.375</a:t>
            </a:r>
          </a:p>
          <a:p>
            <a:r>
              <a:rPr lang="en-US" dirty="0"/>
              <a:t>It was proven there is a strong correlation between total delays and Airlines delays</a:t>
            </a:r>
          </a:p>
          <a:p>
            <a:r>
              <a:rPr lang="en-US" dirty="0"/>
              <a:t>The decision to move my flights to Sunday night have been accepted and Monday’s morning are off the table…</a:t>
            </a:r>
          </a:p>
          <a:p>
            <a:r>
              <a:rPr lang="en-US" dirty="0"/>
              <a:t>By arriving 12 hours prior to WS, I succeeded to earn between ~$50.4 and $67.2 yearly.</a:t>
            </a:r>
          </a:p>
          <a:p>
            <a:r>
              <a:rPr lang="en-US" dirty="0"/>
              <a:t>Yehuda will continue to monitor the process by checking the control chart on a monthly basis.</a:t>
            </a:r>
          </a:p>
          <a:p>
            <a:r>
              <a:rPr lang="en-US" dirty="0"/>
              <a:t>Important: In order to support my decision, I examined additional statistical which can be reviewed in the excel.  </a:t>
            </a:r>
          </a:p>
          <a:p>
            <a:endParaRPr lang="en-US" dirty="0"/>
          </a:p>
          <a:p>
            <a:endParaRPr lang="en-US" dirty="0"/>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820072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D6C7-02B6-4FFA-B126-44B220C16D70}"/>
              </a:ext>
            </a:extLst>
          </p:cNvPr>
          <p:cNvSpPr>
            <a:spLocks noGrp="1"/>
          </p:cNvSpPr>
          <p:nvPr>
            <p:ph type="title"/>
          </p:nvPr>
        </p:nvSpPr>
        <p:spPr>
          <a:xfrm>
            <a:off x="1484311" y="965"/>
            <a:ext cx="10018713" cy="1752599"/>
          </a:xfrm>
        </p:spPr>
        <p:txBody>
          <a:bodyPr/>
          <a:lstStyle/>
          <a:p>
            <a:pPr algn="ctr"/>
            <a:r>
              <a:rPr lang="en-US" dirty="0"/>
              <a:t>Introduction</a:t>
            </a:r>
            <a:r>
              <a:rPr lang="en-US" sz="5400" b="1" dirty="0"/>
              <a:t> </a:t>
            </a:r>
            <a:r>
              <a:rPr lang="en-US" dirty="0"/>
              <a:t> </a:t>
            </a:r>
          </a:p>
        </p:txBody>
      </p:sp>
      <p:sp>
        <p:nvSpPr>
          <p:cNvPr id="3" name="Content Placeholder 2">
            <a:extLst>
              <a:ext uri="{FF2B5EF4-FFF2-40B4-BE49-F238E27FC236}">
                <a16:creationId xmlns:a16="http://schemas.microsoft.com/office/drawing/2014/main" id="{B1CD5E20-332B-4408-9424-569EB31E4DC9}"/>
              </a:ext>
            </a:extLst>
          </p:cNvPr>
          <p:cNvSpPr>
            <a:spLocks noGrp="1"/>
          </p:cNvSpPr>
          <p:nvPr>
            <p:ph idx="1"/>
          </p:nvPr>
        </p:nvSpPr>
        <p:spPr>
          <a:xfrm>
            <a:off x="1756898" y="1409352"/>
            <a:ext cx="10018713" cy="4991448"/>
          </a:xfrm>
        </p:spPr>
        <p:txBody>
          <a:bodyPr>
            <a:normAutofit fontScale="85000" lnSpcReduction="20000"/>
          </a:bodyPr>
          <a:lstStyle/>
          <a:p>
            <a:r>
              <a:rPr lang="en-US" dirty="0"/>
              <a:t>Two Datasets: Diff. Calculations</a:t>
            </a:r>
          </a:p>
          <a:p>
            <a:r>
              <a:rPr lang="en-US" dirty="0"/>
              <a:t>Tools: Excel R and Python</a:t>
            </a:r>
          </a:p>
          <a:p>
            <a:r>
              <a:rPr lang="en-US" dirty="0"/>
              <a:t>Data Cleansing and Scrubbing Administered</a:t>
            </a:r>
          </a:p>
          <a:p>
            <a:r>
              <a:rPr lang="en-US" dirty="0"/>
              <a:t>Analysis: </a:t>
            </a:r>
            <a:r>
              <a:rPr lang="en-US" sz="1900" dirty="0"/>
              <a:t>Dataset Statistic Summary, Frequency Distribution – Delay, Linear Regression Analysis, Correlation Matrix, Normality Test, Variables Correlation Test, Numerical Summary, Initial SQL (Sigma Quality Level), Final SQL, Cycle Time, Multiway ANOVA, K-Mean Analysis, Hierarchical Cluster, Single Sample t-test, Sample Size, Hypothesis Test, HT - Type 1, Chi-Squared Distribution, Exponential Distribution, Control Chart. </a:t>
            </a:r>
          </a:p>
          <a:p>
            <a:r>
              <a:rPr lang="en-US" dirty="0"/>
              <a:t>Data Collection: Data was collected from: AA App, United App, Personal Records, Lyft App, Personal Income Statements, Invoices.</a:t>
            </a:r>
          </a:p>
          <a:p>
            <a:pPr marL="0" indent="0">
              <a:buNone/>
            </a:pPr>
            <a:r>
              <a:rPr lang="en-US" dirty="0"/>
              <a:t>Overview of Presentation:</a:t>
            </a:r>
          </a:p>
          <a:p>
            <a:r>
              <a:rPr lang="en-US" dirty="0"/>
              <a:t>Datasets</a:t>
            </a:r>
          </a:p>
          <a:p>
            <a:r>
              <a:rPr lang="en-US" dirty="0"/>
              <a:t>Visualizations </a:t>
            </a:r>
          </a:p>
          <a:p>
            <a:r>
              <a:rPr lang="en-US" dirty="0"/>
              <a:t>Models</a:t>
            </a:r>
          </a:p>
          <a:p>
            <a:r>
              <a:rPr lang="en-US" dirty="0"/>
              <a:t>Conclusions</a:t>
            </a:r>
          </a:p>
        </p:txBody>
      </p:sp>
    </p:spTree>
    <p:extLst>
      <p:ext uri="{BB962C8B-B14F-4D97-AF65-F5344CB8AC3E}">
        <p14:creationId xmlns:p14="http://schemas.microsoft.com/office/powerpoint/2010/main" val="206537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E94B-B499-48F9-9E7D-E19C101D9CE4}"/>
              </a:ext>
            </a:extLst>
          </p:cNvPr>
          <p:cNvSpPr>
            <a:spLocks noGrp="1"/>
          </p:cNvSpPr>
          <p:nvPr>
            <p:ph type="title"/>
          </p:nvPr>
        </p:nvSpPr>
        <p:spPr>
          <a:xfrm>
            <a:off x="1484311" y="965"/>
            <a:ext cx="10018713" cy="1752599"/>
          </a:xfrm>
        </p:spPr>
        <p:txBody>
          <a:bodyPr/>
          <a:lstStyle/>
          <a:p>
            <a:r>
              <a:rPr lang="en-US" dirty="0"/>
              <a:t>Datasets &amp; Tools</a:t>
            </a:r>
          </a:p>
        </p:txBody>
      </p:sp>
      <p:sp>
        <p:nvSpPr>
          <p:cNvPr id="3" name="Content Placeholder 2">
            <a:extLst>
              <a:ext uri="{FF2B5EF4-FFF2-40B4-BE49-F238E27FC236}">
                <a16:creationId xmlns:a16="http://schemas.microsoft.com/office/drawing/2014/main" id="{9D2F7F07-23A9-4BEA-BBA5-F50D239905EC}"/>
              </a:ext>
            </a:extLst>
          </p:cNvPr>
          <p:cNvSpPr>
            <a:spLocks noGrp="1"/>
          </p:cNvSpPr>
          <p:nvPr>
            <p:ph idx="1"/>
          </p:nvPr>
        </p:nvSpPr>
        <p:spPr>
          <a:xfrm>
            <a:off x="1590411" y="1375794"/>
            <a:ext cx="10018713" cy="4228052"/>
          </a:xfrm>
        </p:spPr>
        <p:txBody>
          <a:bodyPr>
            <a:normAutofit/>
          </a:bodyPr>
          <a:lstStyle/>
          <a:p>
            <a:r>
              <a:rPr lang="en-US" dirty="0"/>
              <a:t>2 Datasets --&gt; One Dataset use for excel calculations &amp; visualizations and one dataset used for R calculations and visualizations</a:t>
            </a:r>
          </a:p>
          <a:p>
            <a:r>
              <a:rPr lang="en-US" dirty="0"/>
              <a:t>The dataset describes traveling incl. costs between Livingston, NJ to Winston-Salem, NC (Traveling from home to work)</a:t>
            </a:r>
          </a:p>
          <a:p>
            <a:r>
              <a:rPr lang="en-US" dirty="0"/>
              <a:t>Train Dataset : 61 attributes, 58 rows</a:t>
            </a:r>
          </a:p>
          <a:p>
            <a:r>
              <a:rPr lang="en-US" dirty="0"/>
              <a:t>Tools I used: Excel, R and Python</a:t>
            </a:r>
          </a:p>
        </p:txBody>
      </p:sp>
    </p:spTree>
    <p:extLst>
      <p:ext uri="{BB962C8B-B14F-4D97-AF65-F5344CB8AC3E}">
        <p14:creationId xmlns:p14="http://schemas.microsoft.com/office/powerpoint/2010/main" val="260488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6237-EFCB-4174-AB6E-7C20A17CAEDB}"/>
              </a:ext>
            </a:extLst>
          </p:cNvPr>
          <p:cNvSpPr>
            <a:spLocks noGrp="1"/>
          </p:cNvSpPr>
          <p:nvPr>
            <p:ph type="title"/>
          </p:nvPr>
        </p:nvSpPr>
        <p:spPr>
          <a:xfrm>
            <a:off x="1278249" y="0"/>
            <a:ext cx="10018713" cy="965915"/>
          </a:xfrm>
        </p:spPr>
        <p:txBody>
          <a:bodyPr/>
          <a:lstStyle/>
          <a:p>
            <a:r>
              <a:rPr lang="en-US" dirty="0"/>
              <a:t>Original Process Flow Chart</a:t>
            </a:r>
          </a:p>
        </p:txBody>
      </p:sp>
      <p:pic>
        <p:nvPicPr>
          <p:cNvPr id="8" name="Picture 7">
            <a:extLst>
              <a:ext uri="{FF2B5EF4-FFF2-40B4-BE49-F238E27FC236}">
                <a16:creationId xmlns:a16="http://schemas.microsoft.com/office/drawing/2014/main" id="{AE5E4BA5-39D6-7E40-B81B-6F11F61478BB}"/>
              </a:ext>
            </a:extLst>
          </p:cNvPr>
          <p:cNvPicPr>
            <a:picLocks noChangeAspect="1"/>
          </p:cNvPicPr>
          <p:nvPr/>
        </p:nvPicPr>
        <p:blipFill>
          <a:blip r:embed="rId2"/>
          <a:stretch>
            <a:fillRect/>
          </a:stretch>
        </p:blipFill>
        <p:spPr>
          <a:xfrm>
            <a:off x="1278249" y="752653"/>
            <a:ext cx="2576676" cy="5352693"/>
          </a:xfrm>
          <a:prstGeom prst="rect">
            <a:avLst/>
          </a:prstGeom>
        </p:spPr>
      </p:pic>
      <p:sp>
        <p:nvSpPr>
          <p:cNvPr id="9" name="Content Placeholder 2">
            <a:extLst>
              <a:ext uri="{FF2B5EF4-FFF2-40B4-BE49-F238E27FC236}">
                <a16:creationId xmlns:a16="http://schemas.microsoft.com/office/drawing/2014/main" id="{965CB94B-505D-464E-97E5-82021A9BBDB5}"/>
              </a:ext>
            </a:extLst>
          </p:cNvPr>
          <p:cNvSpPr>
            <a:spLocks noGrp="1"/>
          </p:cNvSpPr>
          <p:nvPr>
            <p:ph idx="1"/>
          </p:nvPr>
        </p:nvSpPr>
        <p:spPr>
          <a:xfrm>
            <a:off x="4093894" y="1700313"/>
            <a:ext cx="7905648" cy="3457372"/>
          </a:xfrm>
        </p:spPr>
        <p:txBody>
          <a:bodyPr>
            <a:normAutofit fontScale="92500" lnSpcReduction="10000"/>
          </a:bodyPr>
          <a:lstStyle/>
          <a:p>
            <a:r>
              <a:rPr lang="en-US" dirty="0"/>
              <a:t>In the original process I left to work on Monday’s early morning to be in WS @ 08:30am.</a:t>
            </a:r>
          </a:p>
          <a:p>
            <a:r>
              <a:rPr lang="en-US" dirty="0"/>
              <a:t>As a result and most of the time, I didn’t arrive on time on Monday’s, which lead for ~ $67.2K/year.</a:t>
            </a:r>
          </a:p>
          <a:p>
            <a:r>
              <a:rPr lang="en-US" dirty="0"/>
              <a:t>The original process describe root causes in multiple points: Airlines Delay, Lyft Delay to the destination from the airport, Security Delay.</a:t>
            </a:r>
          </a:p>
          <a:p>
            <a:r>
              <a:rPr lang="en-US" dirty="0"/>
              <a:t>Analyzing the process flow chart, suggesting to improve the current process.</a:t>
            </a:r>
          </a:p>
          <a:p>
            <a:pPr marL="0" indent="0">
              <a:buNone/>
            </a:pPr>
            <a:endParaRPr lang="en-US" dirty="0"/>
          </a:p>
        </p:txBody>
      </p:sp>
    </p:spTree>
    <p:extLst>
      <p:ext uri="{BB962C8B-B14F-4D97-AF65-F5344CB8AC3E}">
        <p14:creationId xmlns:p14="http://schemas.microsoft.com/office/powerpoint/2010/main" val="324581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B882-B550-478A-BC40-3555EC1C45BF}"/>
              </a:ext>
            </a:extLst>
          </p:cNvPr>
          <p:cNvSpPr>
            <a:spLocks noGrp="1"/>
          </p:cNvSpPr>
          <p:nvPr>
            <p:ph type="title"/>
          </p:nvPr>
        </p:nvSpPr>
        <p:spPr>
          <a:xfrm>
            <a:off x="1484311" y="49193"/>
            <a:ext cx="10018713" cy="988498"/>
          </a:xfrm>
        </p:spPr>
        <p:txBody>
          <a:bodyPr/>
          <a:lstStyle/>
          <a:p>
            <a:r>
              <a:rPr lang="en-US" dirty="0"/>
              <a:t>Original Process: Sigma Quality Level (SQL)</a:t>
            </a:r>
          </a:p>
        </p:txBody>
      </p:sp>
      <p:pic>
        <p:nvPicPr>
          <p:cNvPr id="8" name="Picture 7">
            <a:extLst>
              <a:ext uri="{FF2B5EF4-FFF2-40B4-BE49-F238E27FC236}">
                <a16:creationId xmlns:a16="http://schemas.microsoft.com/office/drawing/2014/main" id="{A0C7ADAD-0101-6E40-A031-0ACA3CA52554}"/>
              </a:ext>
            </a:extLst>
          </p:cNvPr>
          <p:cNvPicPr>
            <a:picLocks noChangeAspect="1"/>
          </p:cNvPicPr>
          <p:nvPr/>
        </p:nvPicPr>
        <p:blipFill>
          <a:blip r:embed="rId2"/>
          <a:stretch>
            <a:fillRect/>
          </a:stretch>
        </p:blipFill>
        <p:spPr>
          <a:xfrm>
            <a:off x="1616867" y="1920554"/>
            <a:ext cx="4876800" cy="1701800"/>
          </a:xfrm>
          <a:prstGeom prst="rect">
            <a:avLst/>
          </a:prstGeom>
        </p:spPr>
      </p:pic>
      <p:sp>
        <p:nvSpPr>
          <p:cNvPr id="9" name="Title 1">
            <a:extLst>
              <a:ext uri="{FF2B5EF4-FFF2-40B4-BE49-F238E27FC236}">
                <a16:creationId xmlns:a16="http://schemas.microsoft.com/office/drawing/2014/main" id="{7A0F0EF1-8765-1E49-A8D3-D41F6C9165B2}"/>
              </a:ext>
            </a:extLst>
          </p:cNvPr>
          <p:cNvSpPr txBox="1">
            <a:spLocks/>
          </p:cNvSpPr>
          <p:nvPr/>
        </p:nvSpPr>
        <p:spPr>
          <a:xfrm>
            <a:off x="1996307" y="1362572"/>
            <a:ext cx="3572286" cy="65116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Original Sigma Quality Level (SQL)</a:t>
            </a:r>
          </a:p>
        </p:txBody>
      </p:sp>
      <p:pic>
        <p:nvPicPr>
          <p:cNvPr id="10" name="Picture 9">
            <a:extLst>
              <a:ext uri="{FF2B5EF4-FFF2-40B4-BE49-F238E27FC236}">
                <a16:creationId xmlns:a16="http://schemas.microsoft.com/office/drawing/2014/main" id="{1FFFE4AD-9FD3-E347-9A7A-D7C6BB336446}"/>
              </a:ext>
            </a:extLst>
          </p:cNvPr>
          <p:cNvPicPr>
            <a:picLocks noChangeAspect="1"/>
          </p:cNvPicPr>
          <p:nvPr/>
        </p:nvPicPr>
        <p:blipFill>
          <a:blip r:embed="rId3"/>
          <a:stretch>
            <a:fillRect/>
          </a:stretch>
        </p:blipFill>
        <p:spPr>
          <a:xfrm>
            <a:off x="6873107" y="1920554"/>
            <a:ext cx="5168900" cy="1714500"/>
          </a:xfrm>
          <a:prstGeom prst="rect">
            <a:avLst/>
          </a:prstGeom>
        </p:spPr>
      </p:pic>
      <p:sp>
        <p:nvSpPr>
          <p:cNvPr id="11" name="Title 1">
            <a:extLst>
              <a:ext uri="{FF2B5EF4-FFF2-40B4-BE49-F238E27FC236}">
                <a16:creationId xmlns:a16="http://schemas.microsoft.com/office/drawing/2014/main" id="{DBE1B2B4-D368-1542-B8DE-82D7E30A4040}"/>
              </a:ext>
            </a:extLst>
          </p:cNvPr>
          <p:cNvSpPr txBox="1">
            <a:spLocks/>
          </p:cNvSpPr>
          <p:nvPr/>
        </p:nvSpPr>
        <p:spPr>
          <a:xfrm>
            <a:off x="7501543" y="1269391"/>
            <a:ext cx="3572286" cy="65116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New Process: Original Sigma Quality Level (SQL)</a:t>
            </a:r>
          </a:p>
        </p:txBody>
      </p:sp>
      <p:sp>
        <p:nvSpPr>
          <p:cNvPr id="12" name="Title 1">
            <a:extLst>
              <a:ext uri="{FF2B5EF4-FFF2-40B4-BE49-F238E27FC236}">
                <a16:creationId xmlns:a16="http://schemas.microsoft.com/office/drawing/2014/main" id="{5F104633-C526-EA45-93E6-6B73E913EFDC}"/>
              </a:ext>
            </a:extLst>
          </p:cNvPr>
          <p:cNvSpPr txBox="1">
            <a:spLocks/>
          </p:cNvSpPr>
          <p:nvPr/>
        </p:nvSpPr>
        <p:spPr>
          <a:xfrm>
            <a:off x="890827" y="3655070"/>
            <a:ext cx="11058018" cy="156420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t>The original process have an SQL of: 2.375 Vs. the new process that have 3.375. </a:t>
            </a:r>
          </a:p>
          <a:p>
            <a:endParaRPr lang="en-US" sz="2400" b="1" dirty="0"/>
          </a:p>
          <a:p>
            <a:r>
              <a:rPr lang="en-US" sz="2400" b="1" dirty="0"/>
              <a:t>Improvement!!! Total actual defect improved!</a:t>
            </a:r>
          </a:p>
        </p:txBody>
      </p:sp>
      <p:sp>
        <p:nvSpPr>
          <p:cNvPr id="13" name="Title 1">
            <a:extLst>
              <a:ext uri="{FF2B5EF4-FFF2-40B4-BE49-F238E27FC236}">
                <a16:creationId xmlns:a16="http://schemas.microsoft.com/office/drawing/2014/main" id="{D3708656-7A87-E446-9AEA-E15DAD17EDE2}"/>
              </a:ext>
            </a:extLst>
          </p:cNvPr>
          <p:cNvSpPr txBox="1">
            <a:spLocks/>
          </p:cNvSpPr>
          <p:nvPr/>
        </p:nvSpPr>
        <p:spPr>
          <a:xfrm>
            <a:off x="983989" y="5009547"/>
            <a:ext cx="11058018" cy="156420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Possible Defect: Airline Delay due to weather, machinal issues, long security lines, Lyft late arrival. </a:t>
            </a:r>
          </a:p>
        </p:txBody>
      </p:sp>
    </p:spTree>
    <p:extLst>
      <p:ext uri="{BB962C8B-B14F-4D97-AF65-F5344CB8AC3E}">
        <p14:creationId xmlns:p14="http://schemas.microsoft.com/office/powerpoint/2010/main" val="208018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4907-AA20-4A0E-9D5B-9E0496574382}"/>
              </a:ext>
            </a:extLst>
          </p:cNvPr>
          <p:cNvSpPr>
            <a:spLocks noGrp="1"/>
          </p:cNvSpPr>
          <p:nvPr>
            <p:ph type="title"/>
          </p:nvPr>
        </p:nvSpPr>
        <p:spPr>
          <a:xfrm>
            <a:off x="1534645" y="0"/>
            <a:ext cx="10018713" cy="1752599"/>
          </a:xfrm>
        </p:spPr>
        <p:txBody>
          <a:bodyPr/>
          <a:lstStyle/>
          <a:p>
            <a:r>
              <a:rPr lang="en-US" dirty="0"/>
              <a:t>Data Measurement Plan</a:t>
            </a:r>
          </a:p>
        </p:txBody>
      </p:sp>
      <p:pic>
        <p:nvPicPr>
          <p:cNvPr id="5" name="Picture 4">
            <a:extLst>
              <a:ext uri="{FF2B5EF4-FFF2-40B4-BE49-F238E27FC236}">
                <a16:creationId xmlns:a16="http://schemas.microsoft.com/office/drawing/2014/main" id="{852C290D-3086-AD4C-8824-ED7DC5FBE7C9}"/>
              </a:ext>
            </a:extLst>
          </p:cNvPr>
          <p:cNvPicPr>
            <a:picLocks noChangeAspect="1"/>
          </p:cNvPicPr>
          <p:nvPr/>
        </p:nvPicPr>
        <p:blipFill>
          <a:blip r:embed="rId2"/>
          <a:stretch>
            <a:fillRect/>
          </a:stretch>
        </p:blipFill>
        <p:spPr>
          <a:xfrm>
            <a:off x="1832595" y="2473227"/>
            <a:ext cx="9910767" cy="828173"/>
          </a:xfrm>
          <a:prstGeom prst="rect">
            <a:avLst/>
          </a:prstGeom>
        </p:spPr>
      </p:pic>
    </p:spTree>
    <p:extLst>
      <p:ext uri="{BB962C8B-B14F-4D97-AF65-F5344CB8AC3E}">
        <p14:creationId xmlns:p14="http://schemas.microsoft.com/office/powerpoint/2010/main" val="1526601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4C8F-5D63-469B-95A5-49BBC7C13B22}"/>
              </a:ext>
            </a:extLst>
          </p:cNvPr>
          <p:cNvSpPr>
            <a:spLocks noGrp="1"/>
          </p:cNvSpPr>
          <p:nvPr>
            <p:ph type="title"/>
          </p:nvPr>
        </p:nvSpPr>
        <p:spPr>
          <a:xfrm>
            <a:off x="1576590" y="0"/>
            <a:ext cx="10018713" cy="1752599"/>
          </a:xfrm>
        </p:spPr>
        <p:txBody>
          <a:bodyPr/>
          <a:lstStyle/>
          <a:p>
            <a:r>
              <a:rPr lang="en-US" dirty="0"/>
              <a:t>Data Collection Method</a:t>
            </a:r>
          </a:p>
        </p:txBody>
      </p:sp>
      <p:sp>
        <p:nvSpPr>
          <p:cNvPr id="8" name="Content Placeholder 2">
            <a:extLst>
              <a:ext uri="{FF2B5EF4-FFF2-40B4-BE49-F238E27FC236}">
                <a16:creationId xmlns:a16="http://schemas.microsoft.com/office/drawing/2014/main" id="{4383A480-7F97-4312-973A-603AB1CE4860}"/>
              </a:ext>
            </a:extLst>
          </p:cNvPr>
          <p:cNvSpPr txBox="1">
            <a:spLocks/>
          </p:cNvSpPr>
          <p:nvPr/>
        </p:nvSpPr>
        <p:spPr>
          <a:xfrm>
            <a:off x="2037108" y="1752598"/>
            <a:ext cx="8364364" cy="3826269"/>
          </a:xfrm>
          <a:prstGeom prst="rect">
            <a:avLst/>
          </a:prstGeom>
        </p:spPr>
        <p:txBody>
          <a:bodyPr>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Arial" panose="020B0604020202020204" pitchFamily="34" charset="0"/>
              <a:buChar char="•"/>
            </a:pPr>
            <a:r>
              <a:rPr lang="en-US" dirty="0"/>
              <a:t>The data collected in several methods:</a:t>
            </a:r>
          </a:p>
          <a:p>
            <a:pPr lvl="1">
              <a:buFont typeface="Arial" panose="020B0604020202020204" pitchFamily="34" charset="0"/>
              <a:buChar char="•"/>
            </a:pPr>
            <a:r>
              <a:rPr lang="en-US" dirty="0"/>
              <a:t>American Airlines Application Records: AA application assist me to track and understand better the delays, taking off time and duration, flight time, arrival to destination, expected delays, reasons for delay, flight costs and reduce measurement errors by using the time stamps for each attribute.</a:t>
            </a:r>
          </a:p>
          <a:p>
            <a:pPr lvl="1">
              <a:buFont typeface="Arial" panose="020B0604020202020204" pitchFamily="34" charset="0"/>
              <a:buChar char="•"/>
            </a:pPr>
            <a:r>
              <a:rPr lang="en-US" dirty="0"/>
              <a:t>United Airline Application Records: Same as American Airline</a:t>
            </a:r>
          </a:p>
          <a:p>
            <a:pPr lvl="1">
              <a:buFont typeface="Arial" panose="020B0604020202020204" pitchFamily="34" charset="0"/>
              <a:buChar char="•"/>
            </a:pPr>
            <a:r>
              <a:rPr lang="en-US" dirty="0"/>
              <a:t>Lyft Application Records: Tracking my trips, Costs, Ride Time, Ride Arrival to destination, estimated ride time and help to reduce measurement errors by using the time stamp for each attribute.</a:t>
            </a:r>
          </a:p>
          <a:p>
            <a:pPr lvl="1">
              <a:buFont typeface="Arial" panose="020B0604020202020204" pitchFamily="34" charset="0"/>
              <a:buChar char="•"/>
            </a:pPr>
            <a:r>
              <a:rPr lang="en-US" dirty="0"/>
              <a:t>Personal memos and Records collected by me: Checking in time, TSA duration, Waiting at the gate, Waiting for Lyft Ride.</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1694181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C8B8-73A3-4F5B-B45D-3DEAE51790D6}"/>
              </a:ext>
            </a:extLst>
          </p:cNvPr>
          <p:cNvSpPr>
            <a:spLocks noGrp="1"/>
          </p:cNvSpPr>
          <p:nvPr>
            <p:ph type="title"/>
          </p:nvPr>
        </p:nvSpPr>
        <p:spPr>
          <a:xfrm>
            <a:off x="1359701" y="-423493"/>
            <a:ext cx="10018713" cy="1752599"/>
          </a:xfrm>
        </p:spPr>
        <p:txBody>
          <a:bodyPr/>
          <a:lstStyle/>
          <a:p>
            <a:r>
              <a:rPr lang="en-US" dirty="0"/>
              <a:t>Sample Size</a:t>
            </a:r>
          </a:p>
        </p:txBody>
      </p:sp>
      <p:sp>
        <p:nvSpPr>
          <p:cNvPr id="8" name="Content Placeholder 2">
            <a:extLst>
              <a:ext uri="{FF2B5EF4-FFF2-40B4-BE49-F238E27FC236}">
                <a16:creationId xmlns:a16="http://schemas.microsoft.com/office/drawing/2014/main" id="{39EE253E-FD0E-9044-951E-326975A0E4E7}"/>
              </a:ext>
            </a:extLst>
          </p:cNvPr>
          <p:cNvSpPr txBox="1">
            <a:spLocks/>
          </p:cNvSpPr>
          <p:nvPr/>
        </p:nvSpPr>
        <p:spPr>
          <a:xfrm>
            <a:off x="2825393" y="4146053"/>
            <a:ext cx="7465888" cy="2548574"/>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Type of distribution: Normally distributed</a:t>
            </a:r>
          </a:p>
          <a:p>
            <a:r>
              <a:rPr lang="en-US" dirty="0"/>
              <a:t>The sample based on the new process with SD of 8.19 and using an alpha of 0.05 I am about to accept margin error of 0.822</a:t>
            </a:r>
          </a:p>
          <a:p>
            <a:r>
              <a:rPr lang="en-US" dirty="0"/>
              <a:t>Summary: By taking 6 samples from the new process, I will be 95% sure of TT. </a:t>
            </a:r>
          </a:p>
        </p:txBody>
      </p:sp>
      <p:sp>
        <p:nvSpPr>
          <p:cNvPr id="10" name="Rectangle 1">
            <a:extLst>
              <a:ext uri="{FF2B5EF4-FFF2-40B4-BE49-F238E27FC236}">
                <a16:creationId xmlns:a16="http://schemas.microsoft.com/office/drawing/2014/main" id="{036D14D5-E8B3-BC4E-BA64-4ADAF2FCD22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EE1564C9-5333-2946-9421-2161ABD3C278}"/>
              </a:ext>
            </a:extLst>
          </p:cNvPr>
          <p:cNvPicPr>
            <a:picLocks noChangeAspect="1"/>
          </p:cNvPicPr>
          <p:nvPr/>
        </p:nvPicPr>
        <p:blipFill>
          <a:blip r:embed="rId2"/>
          <a:stretch>
            <a:fillRect/>
          </a:stretch>
        </p:blipFill>
        <p:spPr>
          <a:xfrm>
            <a:off x="3421294" y="1030427"/>
            <a:ext cx="6952180" cy="2934643"/>
          </a:xfrm>
          <a:prstGeom prst="rect">
            <a:avLst/>
          </a:prstGeom>
        </p:spPr>
      </p:pic>
    </p:spTree>
    <p:extLst>
      <p:ext uri="{BB962C8B-B14F-4D97-AF65-F5344CB8AC3E}">
        <p14:creationId xmlns:p14="http://schemas.microsoft.com/office/powerpoint/2010/main" val="3713727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Custom 5">
      <a:dk1>
        <a:srgbClr val="0D3B21"/>
      </a:dk1>
      <a:lt1>
        <a:sysClr val="window" lastClr="FFFFFF"/>
      </a:lt1>
      <a:dk2>
        <a:srgbClr val="FFFFFF"/>
      </a:dk2>
      <a:lt2>
        <a:srgbClr val="E3DED1"/>
      </a:lt2>
      <a:accent1>
        <a:srgbClr val="63DF9B"/>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374</TotalTime>
  <Words>930</Words>
  <Application>Microsoft Macintosh PowerPoint</Application>
  <PresentationFormat>Widescreen</PresentationFormat>
  <Paragraphs>91</Paragraphs>
  <Slides>24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Corbel</vt:lpstr>
      <vt:lpstr>Parallax</vt:lpstr>
      <vt:lpstr>Story Board</vt:lpstr>
      <vt:lpstr>   12/14/2019  Yehuda Perry</vt:lpstr>
      <vt:lpstr>Introduction  </vt:lpstr>
      <vt:lpstr>Datasets &amp; Tools</vt:lpstr>
      <vt:lpstr>Original Process Flow Chart</vt:lpstr>
      <vt:lpstr>Original Process: Sigma Quality Level (SQL)</vt:lpstr>
      <vt:lpstr>Data Measurement Plan</vt:lpstr>
      <vt:lpstr>Data Collection Method</vt:lpstr>
      <vt:lpstr>Sample Size</vt:lpstr>
      <vt:lpstr>Chi-Square Test</vt:lpstr>
      <vt:lpstr>New Process Flow Chart</vt:lpstr>
      <vt:lpstr>Visualization: Planned and Actual Flight Time</vt:lpstr>
      <vt:lpstr>Visualization: Waiting Time Lyft</vt:lpstr>
      <vt:lpstr>Visualization: Flight Tickets Costs</vt:lpstr>
      <vt:lpstr>Visualization: Total Delay Frequency</vt:lpstr>
      <vt:lpstr>Hypothesis Test</vt:lpstr>
      <vt:lpstr>Linear Regression</vt:lpstr>
      <vt:lpstr>Linear Regression</vt:lpstr>
      <vt:lpstr>Linear Regression</vt:lpstr>
      <vt:lpstr>Linear Regression</vt:lpstr>
      <vt:lpstr>Linear Regression – Diagnostic Plot I</vt:lpstr>
      <vt:lpstr>Linear Regression – Diagnostic Plot: II</vt:lpstr>
      <vt:lpstr>Control Chart</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 Board</dc:title>
  <dc:subject/>
  <dc:creator>Yehuda Perry</dc:creator>
  <cp:keywords/>
  <dc:description/>
  <cp:lastModifiedBy>Yehuda Perry</cp:lastModifiedBy>
  <cp:revision>459</cp:revision>
  <dcterms:created xsi:type="dcterms:W3CDTF">2019-11-09T02:42:50Z</dcterms:created>
  <dcterms:modified xsi:type="dcterms:W3CDTF">2019-12-15T00:39:35Z</dcterms:modified>
  <cp:category/>
</cp:coreProperties>
</file>